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Lst>
  <p:sldSz cx="9144000" cy="5143500" type="screen16x9"/>
  <p:notesSz cx="6858000" cy="9144000"/>
  <p:embeddedFontLst>
    <p:embeddedFont>
      <p:font typeface="Algerian" panose="04020705040A02060702" pitchFamily="82" charset="0"/>
      <p:regular r:id="rId23"/>
    </p:embeddedFont>
    <p:embeddedFont>
      <p:font typeface="Roboto" panose="02000000000000000000" pitchFamily="2" charset="0"/>
      <p:regular r:id="rId24"/>
      <p:bold r:id="rId25"/>
      <p:italic r:id="rId26"/>
      <p:boldItalic r:id="rId27"/>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1234" y="149"/>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tretch>
            <a:fillRect/>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6022943" y="2299860"/>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164227" y="594930"/>
            <a:ext cx="6619603" cy="1502976"/>
          </a:xfrm>
          <a:prstGeom prst="rect">
            <a:avLst/>
          </a:prstGeom>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1338996" y="3217326"/>
            <a:ext cx="3854673" cy="869469"/>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dirty="0">
                <a:solidFill>
                  <a:schemeClr val="bg1"/>
                </a:solidFill>
              </a:rPr>
              <a:t>Team Member:-</a:t>
            </a:r>
          </a:p>
          <a:p>
            <a:r>
              <a:rPr lang="en-US" dirty="0">
                <a:solidFill>
                  <a:schemeClr val="bg1"/>
                </a:solidFill>
              </a:rPr>
              <a:t>1) Kuresh Chandra Tripathy</a:t>
            </a:r>
          </a:p>
          <a:p>
            <a:r>
              <a:rPr lang="en-US" dirty="0">
                <a:solidFill>
                  <a:schemeClr val="bg1"/>
                </a:solidFill>
              </a:rPr>
              <a:t>2) N </a:t>
            </a:r>
            <a:r>
              <a:rPr lang="en-US" dirty="0" err="1">
                <a:solidFill>
                  <a:schemeClr val="bg1"/>
                </a:solidFill>
              </a:rPr>
              <a:t>Santosh</a:t>
            </a:r>
            <a:r>
              <a:rPr lang="en-US" dirty="0">
                <a:solidFill>
                  <a:schemeClr val="bg1"/>
                </a:solidFill>
              </a:rPr>
              <a:t> Kumar Choudhury</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69246" y="2571763"/>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Form the bar chart and point plot we can clearly say that in Summer demand is high as compared to other season and in winter the demand is lowest.</a:t>
            </a:r>
          </a:p>
          <a:p>
            <a:pPr algn="l"/>
            <a:r>
              <a:rPr lang="en-US" b="0" i="0" dirty="0">
                <a:solidFill>
                  <a:srgbClr val="212121"/>
                </a:solidFill>
                <a:effectLst/>
                <a:latin typeface="Roboto" panose="02000000000000000000" pitchFamily="2" charset="0"/>
              </a:rPr>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i="0" dirty="0">
                <a:solidFill>
                  <a:srgbClr val="212121"/>
                </a:solidFill>
                <a:effectLst/>
                <a:latin typeface="Roboto" panose="02000000000000000000" pitchFamily="2" charset="0"/>
              </a:rPr>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solidFill>
                  <a:srgbClr val="212121"/>
                </a:solidFill>
                <a:latin typeface="Roboto" panose="02000000000000000000" pitchFamily="2" charset="0"/>
              </a:rPr>
              <a:t>This plot the demand of rented bike is highest when dew point temperature is around 20°C-30°C.</a:t>
            </a:r>
          </a:p>
          <a:p>
            <a:r>
              <a:rPr lang="en-US" dirty="0">
                <a:solidFill>
                  <a:srgbClr val="212121"/>
                </a:solidFill>
                <a:latin typeface="Roboto" panose="02000000000000000000" pitchFamily="2" charset="0"/>
              </a:rPr>
              <a:t>This graph also follow same trend as temperature.</a:t>
            </a:r>
          </a:p>
          <a:p>
            <a:br>
              <a:rPr lang="en-US" dirty="0">
                <a:solidFill>
                  <a:srgbClr val="212121"/>
                </a:solidFill>
                <a:latin typeface="Roboto" panose="02000000000000000000" pitchFamily="2" charset="0"/>
              </a:rPr>
            </a:br>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179754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solidFill>
                  <a:srgbClr val="212121"/>
                </a:solidFill>
                <a:latin typeface="Roboto" panose="02000000000000000000" pitchFamily="2" charset="0"/>
              </a:rPr>
              <a:t>In this plot the demand of rented bike is Same throughout the wind speed/ uniformly distributed but when the wind speed is (5-6)m/s demand rises</a:t>
            </a:r>
          </a:p>
          <a:p>
            <a:pPr algn="l"/>
            <a:r>
              <a:rPr lang="en-US" dirty="0">
                <a:solidFill>
                  <a:srgbClr val="212121"/>
                </a:solidFill>
                <a:latin typeface="Roboto" panose="02000000000000000000" pitchFamily="2" charset="0"/>
              </a:rPr>
              <a:t>When the wind speed is more then 7 m/s then demand for bike is also increase.</a:t>
            </a:r>
          </a:p>
          <a:p>
            <a:pPr algn="l"/>
            <a:r>
              <a:rPr lang="en-US" dirty="0">
                <a:solidFill>
                  <a:srgbClr val="212121"/>
                </a:solidFill>
                <a:latin typeface="Roboto" panose="02000000000000000000" pitchFamily="2" charset="0"/>
              </a:rPr>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solidFill>
                  <a:srgbClr val="212121"/>
                </a:solidFill>
                <a:latin typeface="Roboto" panose="02000000000000000000" pitchFamily="2" charset="0"/>
              </a:rPr>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solidFill>
                  <a:srgbClr val="212121"/>
                </a:solidFill>
                <a:latin typeface="Roboto" panose="02000000000000000000" pitchFamily="2" charset="0"/>
              </a:rPr>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solidFill>
                  <a:srgbClr val="212121"/>
                </a:solidFill>
                <a:latin typeface="Roboto" panose="02000000000000000000" pitchFamily="2" charset="0"/>
              </a:rPr>
              <a:t>We can see from the above plot that even if it rains a lot the demand of  rent bikes is not decreasing, for an example when rain is 20mm of rain big spike of rented bikes.</a:t>
            </a:r>
          </a:p>
          <a:p>
            <a:pPr algn="l"/>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358786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53943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12121"/>
                </a:solidFill>
                <a:latin typeface="Roboto" panose="02000000000000000000" pitchFamily="2" charset="0"/>
              </a:rPr>
              <a:t>It is a plot give a visual guide that helps to emphasize patterns in a dataset between two parameter.</a:t>
            </a:r>
          </a:p>
          <a:p>
            <a:pPr marL="285750" indent="-285750" algn="l">
              <a:buFont typeface="Wingdings" panose="05000000000000000000" pitchFamily="2" charset="2"/>
              <a:buChar char="§"/>
            </a:pPr>
            <a:r>
              <a:rPr lang="en-US" dirty="0">
                <a:solidFill>
                  <a:srgbClr val="212121"/>
                </a:solidFill>
                <a:latin typeface="Roboto" panose="02000000000000000000" pitchFamily="2" charset="0"/>
              </a:rPr>
              <a:t>Regression lines can be used as a way of visually the liner relationship between the Independent (x)-----&gt;Numerical variables and Dependent variables(y)-----&gt;</a:t>
            </a:r>
            <a:r>
              <a:rPr lang="en-US" dirty="0" err="1">
                <a:solidFill>
                  <a:srgbClr val="212121"/>
                </a:solidFill>
                <a:latin typeface="Roboto" panose="02000000000000000000" pitchFamily="2" charset="0"/>
              </a:rPr>
              <a:t>Rented_Bike_Count</a:t>
            </a:r>
            <a:r>
              <a:rPr lang="en-US" dirty="0">
                <a:solidFill>
                  <a:srgbClr val="212121"/>
                </a:solidFill>
                <a:latin typeface="Roboto" panose="02000000000000000000" pitchFamily="2" charset="0"/>
              </a:rPr>
              <a:t> variables here in the graphs.</a:t>
            </a:r>
          </a:p>
          <a:p>
            <a:pPr marL="285750" indent="-285750" algn="l">
              <a:buFont typeface="Wingdings" panose="05000000000000000000" pitchFamily="2" charset="2"/>
              <a:buChar char="§"/>
            </a:pPr>
            <a:r>
              <a:rPr lang="en-US" dirty="0">
                <a:solidFill>
                  <a:srgbClr val="212121"/>
                </a:solidFill>
                <a:latin typeface="Roboto" panose="02000000000000000000" pitchFamily="2" charset="0"/>
              </a:rPr>
              <a:t>The Regression plot which show the liner relation between numeric and target variable.</a:t>
            </a:r>
          </a:p>
          <a:p>
            <a:pPr marL="285750" indent="-285750" algn="l">
              <a:buFont typeface="Wingdings" panose="05000000000000000000" pitchFamily="2" charset="2"/>
              <a:buChar char="§"/>
            </a:pPr>
            <a:r>
              <a:rPr lang="en-US" dirty="0">
                <a:solidFill>
                  <a:srgbClr val="212121"/>
                </a:solidFill>
                <a:latin typeface="Roboto" panose="02000000000000000000" pitchFamily="2" charset="0"/>
              </a:rPr>
              <a:t>There are two type of liner relation present between independent and target variable.</a:t>
            </a:r>
          </a:p>
          <a:p>
            <a:pPr marL="285750" indent="1588" algn="l">
              <a:buFont typeface="Wingdings" panose="05000000000000000000" pitchFamily="2" charset="2"/>
              <a:buChar char="§"/>
            </a:pPr>
            <a:r>
              <a:rPr lang="en-US" dirty="0">
                <a:solidFill>
                  <a:srgbClr val="212121"/>
                </a:solidFill>
                <a:latin typeface="Roboto" panose="02000000000000000000" pitchFamily="2" charset="0"/>
              </a:rPr>
              <a:t>  Positively relation</a:t>
            </a:r>
          </a:p>
          <a:p>
            <a:pPr marL="285750" indent="1588" algn="l">
              <a:buFont typeface="Wingdings" panose="05000000000000000000" pitchFamily="2" charset="2"/>
              <a:buChar char="§"/>
            </a:pPr>
            <a:r>
              <a:rPr lang="en-US" dirty="0">
                <a:solidFill>
                  <a:srgbClr val="212121"/>
                </a:solidFill>
                <a:latin typeface="Roboto" panose="02000000000000000000" pitchFamily="2" charset="0"/>
              </a:rPr>
              <a:t>  Negatively relation</a:t>
            </a:r>
          </a:p>
          <a:p>
            <a:pPr algn="l"/>
            <a:r>
              <a:rPr lang="en-US" b="1" dirty="0">
                <a:solidFill>
                  <a:srgbClr val="212121"/>
                </a:solidFill>
                <a:latin typeface="Roboto" panose="02000000000000000000" pitchFamily="2" charset="0"/>
              </a:rPr>
              <a:t>Positively relation:-</a:t>
            </a:r>
          </a:p>
          <a:p>
            <a:pPr marL="285750" indent="-285750" algn="l">
              <a:buFont typeface="Wingdings" panose="05000000000000000000" pitchFamily="2" charset="2"/>
              <a:buChar char="§"/>
            </a:pPr>
            <a:r>
              <a:rPr lang="en-US" dirty="0">
                <a:solidFill>
                  <a:srgbClr val="212121"/>
                </a:solidFill>
                <a:latin typeface="Roboto" panose="02000000000000000000" pitchFamily="2" charset="0"/>
              </a:rPr>
              <a:t>which means the target variable(rented bike count) increases with increase of numeric parameter.</a:t>
            </a:r>
          </a:p>
          <a:p>
            <a:pPr marL="285750" indent="-285750" algn="l">
              <a:buFont typeface="Wingdings" panose="05000000000000000000" pitchFamily="2" charset="2"/>
              <a:buChar char="§"/>
            </a:pPr>
            <a:r>
              <a:rPr lang="en-US" dirty="0">
                <a:solidFill>
                  <a:srgbClr val="212121"/>
                </a:solidFill>
                <a:latin typeface="Roboto" panose="02000000000000000000" pitchFamily="2" charset="0"/>
              </a:rPr>
              <a:t>In the regression plot of numerical features like 'Temperature', '</a:t>
            </a:r>
            <a:r>
              <a:rPr lang="en-US" dirty="0" err="1">
                <a:solidFill>
                  <a:srgbClr val="212121"/>
                </a:solidFill>
                <a:latin typeface="Roboto" panose="02000000000000000000" pitchFamily="2" charset="0"/>
              </a:rPr>
              <a:t>Wind_speed','Visibility</a:t>
            </a:r>
            <a:r>
              <a:rPr lang="en-US" dirty="0">
                <a:solidFill>
                  <a:srgbClr val="212121"/>
                </a:solidFill>
                <a:latin typeface="Roboto" panose="02000000000000000000" pitchFamily="2" charset="0"/>
              </a:rPr>
              <a:t>', '</a:t>
            </a:r>
            <a:r>
              <a:rPr lang="en-US" dirty="0" err="1">
                <a:solidFill>
                  <a:srgbClr val="212121"/>
                </a:solidFill>
                <a:latin typeface="Roboto" panose="02000000000000000000" pitchFamily="2" charset="0"/>
              </a:rPr>
              <a:t>Dew_point_temperature</a:t>
            </a:r>
            <a:r>
              <a:rPr lang="en-US" dirty="0">
                <a:solidFill>
                  <a:srgbClr val="212121"/>
                </a:solidFill>
                <a:latin typeface="Roboto" panose="02000000000000000000" pitchFamily="2" charset="0"/>
              </a:rPr>
              <a:t>', '</a:t>
            </a:r>
            <a:r>
              <a:rPr lang="en-US" dirty="0" err="1">
                <a:solidFill>
                  <a:srgbClr val="212121"/>
                </a:solidFill>
                <a:latin typeface="Roboto" panose="02000000000000000000" pitchFamily="2" charset="0"/>
              </a:rPr>
              <a:t>Solar_Radiation</a:t>
            </a:r>
            <a:r>
              <a:rPr lang="en-US" dirty="0">
                <a:solidFill>
                  <a:srgbClr val="212121"/>
                </a:solidFill>
                <a:latin typeface="Roboto" panose="02000000000000000000" pitchFamily="2" charset="0"/>
              </a:rPr>
              <a:t>' columns are positively related with the target </a:t>
            </a:r>
            <a:r>
              <a:rPr lang="en-US" dirty="0" err="1">
                <a:solidFill>
                  <a:srgbClr val="212121"/>
                </a:solidFill>
                <a:latin typeface="Roboto" panose="02000000000000000000" pitchFamily="2" charset="0"/>
              </a:rPr>
              <a:t>variaable</a:t>
            </a:r>
            <a:r>
              <a:rPr lang="en-US" dirty="0">
                <a:solidFill>
                  <a:srgbClr val="212121"/>
                </a:solidFill>
                <a:latin typeface="Roboto" panose="02000000000000000000" pitchFamily="2" charset="0"/>
              </a:rPr>
              <a:t>.</a:t>
            </a:r>
          </a:p>
          <a:p>
            <a:pPr marL="285750" indent="-285750" algn="l">
              <a:buFont typeface="Wingdings" panose="05000000000000000000" pitchFamily="2" charset="2"/>
              <a:buChar char="§"/>
            </a:pPr>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220447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12121"/>
                </a:solidFill>
                <a:latin typeface="Roboto" panose="02000000000000000000" pitchFamily="2" charset="0"/>
              </a:rPr>
              <a:t>Negatively relation:-</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which means the target variable(rented bike count) decreases with increase of numeric parameter.</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In the regression plot of numerical features like '</a:t>
            </a:r>
            <a:r>
              <a:rPr lang="en-US" dirty="0" err="1">
                <a:solidFill>
                  <a:srgbClr val="212121"/>
                </a:solidFill>
                <a:latin typeface="Roboto" panose="02000000000000000000" pitchFamily="2" charset="0"/>
              </a:rPr>
              <a:t>Rainfall','Snowfall','Humidity</a:t>
            </a:r>
            <a:r>
              <a:rPr lang="en-US" dirty="0">
                <a:solidFill>
                  <a:srgbClr val="212121"/>
                </a:solidFill>
                <a:latin typeface="Roboto" panose="02000000000000000000" pitchFamily="2" charset="0"/>
              </a:rPr>
              <a:t>' these features are negatively related with the target </a:t>
            </a:r>
            <a:r>
              <a:rPr lang="en-US" dirty="0" err="1">
                <a:solidFill>
                  <a:srgbClr val="212121"/>
                </a:solidFill>
                <a:latin typeface="Roboto" panose="02000000000000000000" pitchFamily="2" charset="0"/>
              </a:rPr>
              <a:t>variaable</a:t>
            </a:r>
            <a:r>
              <a:rPr lang="en-US" dirty="0">
                <a:solidFill>
                  <a:srgbClr val="212121"/>
                </a:solidFill>
                <a:latin typeface="Roboto" panose="02000000000000000000" pitchFamily="2" charset="0"/>
              </a:rPr>
              <a:t>.</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3201582"/>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 Some important questions</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3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spTree>
    <p:extLst>
      <p:ext uri="{BB962C8B-B14F-4D97-AF65-F5344CB8AC3E}">
        <p14:creationId xmlns:p14="http://schemas.microsoft.com/office/powerpoint/2010/main" val="275302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914400"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1410</Words>
  <Application>Microsoft Office PowerPoint</Application>
  <PresentationFormat>On-screen Show (16:9)</PresentationFormat>
  <Paragraphs>134</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vt:lpstr>
      <vt:lpstr>Arial</vt:lpstr>
      <vt:lpstr>Wingdings</vt:lpstr>
      <vt:lpstr>Algerian</vt:lpstr>
      <vt:lpstr>Verdana</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10</cp:revision>
  <dcterms:modified xsi:type="dcterms:W3CDTF">2022-12-11T18:29:37Z</dcterms:modified>
</cp:coreProperties>
</file>